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8" r:id="rId2"/>
    <p:sldId id="354" r:id="rId3"/>
    <p:sldId id="355" r:id="rId4"/>
    <p:sldId id="356" r:id="rId5"/>
    <p:sldId id="357" r:id="rId6"/>
    <p:sldId id="358" r:id="rId7"/>
    <p:sldId id="359" r:id="rId8"/>
    <p:sldId id="366" r:id="rId9"/>
    <p:sldId id="360" r:id="rId10"/>
    <p:sldId id="361" r:id="rId11"/>
    <p:sldId id="363" r:id="rId12"/>
    <p:sldId id="365" r:id="rId13"/>
    <p:sldId id="364" r:id="rId14"/>
    <p:sldId id="353" r:id="rId15"/>
    <p:sldId id="351" r:id="rId16"/>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B"/>
    <a:srgbClr val="555555"/>
    <a:srgbClr val="BBE2F9"/>
    <a:srgbClr val="BCE2F9"/>
    <a:srgbClr val="009BE0"/>
    <a:srgbClr val="0093D8"/>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3528" autoAdjust="0"/>
  </p:normalViewPr>
  <p:slideViewPr>
    <p:cSldViewPr snapToGrid="0" snapToObjects="1" showGuides="1">
      <p:cViewPr varScale="1">
        <p:scale>
          <a:sx n="119" d="100"/>
          <a:sy n="119" d="100"/>
        </p:scale>
        <p:origin x="126" y="198"/>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15.12.2022</a:t>
            </a:fld>
            <a:endParaRPr lang="de-DE"/>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15.12.2022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Grafik 17">
            <a:extLst>
              <a:ext uri="{FF2B5EF4-FFF2-40B4-BE49-F238E27FC236}">
                <a16:creationId xmlns:a16="http://schemas.microsoft.com/office/drawing/2014/main" id="{933314E7-3F91-7C49-ABF9-F378D24F1D84}"/>
              </a:ext>
            </a:extLst>
          </p:cNvPr>
          <p:cNvPicPr>
            <a:picLocks noChangeAspect="1"/>
          </p:cNvPicPr>
          <p:nvPr userDrawn="1"/>
        </p:nvPicPr>
        <p:blipFill>
          <a:blip r:embed="rId2"/>
          <a:stretch>
            <a:fillRect/>
          </a:stretch>
        </p:blipFill>
        <p:spPr>
          <a:xfrm>
            <a:off x="281710" y="229887"/>
            <a:ext cx="2879061" cy="688855"/>
          </a:xfrm>
          <a:prstGeom prst="rect">
            <a:avLst/>
          </a:prstGeom>
        </p:spPr>
      </p:pic>
    </p:spTree>
    <p:extLst>
      <p:ext uri="{BB962C8B-B14F-4D97-AF65-F5344CB8AC3E}">
        <p14:creationId xmlns:p14="http://schemas.microsoft.com/office/powerpoint/2010/main" val="1597410893"/>
      </p:ext>
    </p:extLst>
  </p:cSld>
  <p:clrMapOvr>
    <a:masterClrMapping/>
  </p:clrMapOvr>
  <p:extLst>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6" orient="horz" pos="3748"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0A06E5F5-C5B6-BC4F-B5E0-CD2EE9B70CB9}"/>
              </a:ext>
            </a:extLst>
          </p:cNvPr>
          <p:cNvSpPr txBox="1"/>
          <p:nvPr userDrawn="1"/>
        </p:nvSpPr>
        <p:spPr>
          <a:xfrm>
            <a:off x="889703" y="1896178"/>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grpSp>
        <p:nvGrpSpPr>
          <p:cNvPr id="9" name="Gruppieren 8">
            <a:extLst>
              <a:ext uri="{FF2B5EF4-FFF2-40B4-BE49-F238E27FC236}">
                <a16:creationId xmlns:a16="http://schemas.microsoft.com/office/drawing/2014/main" id="{CFC3E1EB-DBB7-F744-B8FC-022C12572C82}"/>
              </a:ext>
            </a:extLst>
          </p:cNvPr>
          <p:cNvGrpSpPr/>
          <p:nvPr userDrawn="1"/>
        </p:nvGrpSpPr>
        <p:grpSpPr>
          <a:xfrm>
            <a:off x="9517063" y="1744629"/>
            <a:ext cx="1800225" cy="5881310"/>
            <a:chOff x="9625012" y="1558153"/>
            <a:chExt cx="1454114" cy="4750571"/>
          </a:xfrm>
        </p:grpSpPr>
        <p:sp>
          <p:nvSpPr>
            <p:cNvPr id="10" name="Oval 9">
              <a:extLst>
                <a:ext uri="{FF2B5EF4-FFF2-40B4-BE49-F238E27FC236}">
                  <a16:creationId xmlns:a16="http://schemas.microsoft.com/office/drawing/2014/main" id="{981940E4-1A28-ED4C-ACC8-84E0F0BE6D89}"/>
                </a:ext>
              </a:extLst>
            </p:cNvPr>
            <p:cNvSpPr/>
            <p:nvPr/>
          </p:nvSpPr>
          <p:spPr>
            <a:xfrm>
              <a:off x="9625012" y="4854610"/>
              <a:ext cx="1454114" cy="14541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3B99D3D3-9027-D24C-8DAE-2103D814AF2D}"/>
                </a:ext>
              </a:extLst>
            </p:cNvPr>
            <p:cNvSpPr/>
            <p:nvPr/>
          </p:nvSpPr>
          <p:spPr>
            <a:xfrm>
              <a:off x="9625012" y="3206382"/>
              <a:ext cx="1454114" cy="14541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a:extLst>
                <a:ext uri="{FF2B5EF4-FFF2-40B4-BE49-F238E27FC236}">
                  <a16:creationId xmlns:a16="http://schemas.microsoft.com/office/drawing/2014/main" id="{921E32BC-88C6-CD4A-91C8-2BACE60F8F4F}"/>
                </a:ext>
              </a:extLst>
            </p:cNvPr>
            <p:cNvSpPr/>
            <p:nvPr/>
          </p:nvSpPr>
          <p:spPr>
            <a:xfrm>
              <a:off x="9625012" y="1558153"/>
              <a:ext cx="1454114" cy="14541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a:extLst>
              <a:ext uri="{FF2B5EF4-FFF2-40B4-BE49-F238E27FC236}">
                <a16:creationId xmlns:a16="http://schemas.microsoft.com/office/drawing/2014/main" id="{C9BF2DA5-E6F9-334A-8C65-1480395B776C}"/>
              </a:ext>
            </a:extLst>
          </p:cNvPr>
          <p:cNvPicPr>
            <a:picLocks noChangeAspect="1"/>
          </p:cNvPicPr>
          <p:nvPr userDrawn="1"/>
        </p:nvPicPr>
        <p:blipFill>
          <a:blip r:embed="rId2"/>
          <a:stretch>
            <a:fillRect/>
          </a:stretch>
        </p:blipFill>
        <p:spPr>
          <a:xfrm>
            <a:off x="281710" y="229887"/>
            <a:ext cx="2879061" cy="688855"/>
          </a:xfrm>
          <a:prstGeom prst="rect">
            <a:avLst/>
          </a:prstGeom>
        </p:spPr>
      </p:pic>
    </p:spTree>
    <p:extLst>
      <p:ext uri="{BB962C8B-B14F-4D97-AF65-F5344CB8AC3E}">
        <p14:creationId xmlns:p14="http://schemas.microsoft.com/office/powerpoint/2010/main" val="14103350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F4E2059D-A161-B24B-B09E-1B60662A3062}"/>
              </a:ext>
            </a:extLst>
          </p:cNvPr>
          <p:cNvPicPr>
            <a:picLocks noChangeAspect="1"/>
          </p:cNvPicPr>
          <p:nvPr userDrawn="1"/>
        </p:nvPicPr>
        <p:blipFill>
          <a:blip r:embed="rId2"/>
          <a:stretch>
            <a:fillRect/>
          </a:stretch>
        </p:blipFill>
        <p:spPr>
          <a:xfrm>
            <a:off x="281710" y="229887"/>
            <a:ext cx="2879061" cy="688855"/>
          </a:xfrm>
          <a:prstGeom prst="rect">
            <a:avLst/>
          </a:prstGeom>
        </p:spPr>
      </p:pic>
    </p:spTree>
    <p:extLst>
      <p:ext uri="{BB962C8B-B14F-4D97-AF65-F5344CB8AC3E}">
        <p14:creationId xmlns:p14="http://schemas.microsoft.com/office/powerpoint/2010/main" val="1151417140"/>
      </p:ext>
    </p:extLst>
  </p:cSld>
  <p:clrMapOvr>
    <a:masterClrMapping/>
  </p:clrMapOvr>
  <p:extLst>
    <p:ext uri="{DCECCB84-F9BA-43D5-87BE-67443E8EF086}">
      <p15:sldGuideLst xmlns:p15="http://schemas.microsoft.com/office/powerpoint/2012/main">
        <p15:guide id="3" orient="horz" pos="2273">
          <p15:clr>
            <a:srgbClr val="FBAE40"/>
          </p15:clr>
        </p15:guide>
        <p15:guide id="5" pos="5995">
          <p15:clr>
            <a:srgbClr val="FBAE40"/>
          </p15:clr>
        </p15:guide>
        <p15:guide id="6" orient="horz" pos="3748">
          <p15:clr>
            <a:srgbClr val="FBAE40"/>
          </p15:clr>
        </p15:guide>
        <p15:guide id="9" pos="5768">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15.12.2022</a:t>
            </a:fld>
            <a:endParaRPr lang="de-DE" dirty="0"/>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p:ext uri="{DCECCB84-F9BA-43D5-87BE-67443E8EF086}">
      <p15:sldGuideLst xmlns:p15="http://schemas.microsoft.com/office/powerpoint/2012/main">
        <p15:guide id="2" orient="horz" pos="1638" userDrawn="1">
          <p15:clr>
            <a:srgbClr val="FBAE40"/>
          </p15:clr>
        </p15:guide>
        <p15:guide id="3" orient="horz" pos="37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0" indent="0">
              <a:buFont typeface="Arial" panose="020B0604020202020204" pitchFamily="34" charset="0"/>
              <a:buNone/>
              <a:tabLst/>
              <a:defRPr sz="2000" baseline="0"/>
            </a:lvl1pPr>
            <a:lvl2pPr>
              <a:defRPr/>
            </a:lvl2pPr>
            <a:lvl3pPr>
              <a:defRPr/>
            </a:lvl3pPr>
            <a:lvl4pPr marL="691200" marR="0" indent="-219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15.12.2022</a:t>
            </a:fld>
            <a:endParaRPr lang="de-DE" dirty="0"/>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3562581678"/>
      </p:ext>
    </p:extLst>
  </p:cSld>
  <p:clrMapOvr>
    <a:masterClrMapping/>
  </p:clrMapOvr>
  <p:extLst>
    <p:ext uri="{DCECCB84-F9BA-43D5-87BE-67443E8EF086}">
      <p15:sldGuideLst xmlns:p15="http://schemas.microsoft.com/office/powerpoint/2012/main">
        <p15:guide id="1" pos="5768" userDrawn="1">
          <p15:clr>
            <a:srgbClr val="FBAE40"/>
          </p15:clr>
        </p15:guide>
        <p15:guide id="2" orient="horz" pos="157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15.12.2022</a:t>
            </a:fld>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798364415"/>
      </p:ext>
    </p:extLst>
  </p:cSld>
  <p:clrMapOvr>
    <a:masterClrMapping/>
  </p:clrMapOvr>
  <p:extLst>
    <p:ext uri="{DCECCB84-F9BA-43D5-87BE-67443E8EF086}">
      <p15:sldGuideLst xmlns:p15="http://schemas.microsoft.com/office/powerpoint/2012/main">
        <p15:guide id="5" orient="horz" pos="3748" userDrawn="1">
          <p15:clr>
            <a:srgbClr val="FBAE40"/>
          </p15:clr>
        </p15:guide>
        <p15:guide id="6" orient="horz" pos="3974" userDrawn="1">
          <p15:clr>
            <a:srgbClr val="FBAE40"/>
          </p15:clr>
        </p15:guide>
        <p15:guide id="7" orient="horz" pos="48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15.12.2022</a:t>
            </a:fld>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100778488"/>
      </p:ext>
    </p:extLst>
  </p:cSld>
  <p:clrMapOvr>
    <a:masterClrMapping/>
  </p:clrMapOvr>
  <p:extLst>
    <p:ext uri="{DCECCB84-F9BA-43D5-87BE-67443E8EF086}">
      <p15:sldGuideLst xmlns:p15="http://schemas.microsoft.com/office/powerpoint/2012/main">
        <p15:guide id="5" orient="horz" pos="37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Dies ist eine Tabellenfolie</a:t>
            </a:r>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15.12.2022</a:t>
            </a:fld>
            <a:endParaRPr lang="de-DE" dirty="0"/>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577978064"/>
      </p:ext>
    </p:extLst>
  </p:cSld>
  <p:clrMapOvr>
    <a:masterClrMapping/>
  </p:clrMapOvr>
  <p:extLst>
    <p:ext uri="{DCECCB84-F9BA-43D5-87BE-67443E8EF086}">
      <p15:sldGuideLst xmlns:p15="http://schemas.microsoft.com/office/powerpoint/2012/main">
        <p15:guide id="3" orient="horz" pos="37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Untertitel: Arial </a:t>
            </a:r>
            <a:r>
              <a:rPr lang="de-DE" dirty="0" err="1"/>
              <a:t>Bold</a:t>
            </a:r>
            <a:r>
              <a:rPr lang="de-DE" dirty="0"/>
              <a:t> 20 </a:t>
            </a:r>
            <a:r>
              <a:rPr lang="de-DE" dirty="0" err="1"/>
              <a:t>pt</a:t>
            </a:r>
            <a:r>
              <a:rPr lang="de-DE" dirty="0"/>
              <a:t> Schwarz</a:t>
            </a:r>
          </a:p>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15.12.2022</a:t>
            </a:fld>
            <a:endParaRPr lang="de-DE" dirty="0"/>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10" name="Grafik 9">
            <a:extLst>
              <a:ext uri="{FF2B5EF4-FFF2-40B4-BE49-F238E27FC236}">
                <a16:creationId xmlns:a16="http://schemas.microsoft.com/office/drawing/2014/main" id="{FE8798E1-F676-1A43-BDD6-A71E51D83A18}"/>
              </a:ext>
            </a:extLst>
          </p:cNvPr>
          <p:cNvPicPr>
            <a:picLocks noChangeAspect="1"/>
          </p:cNvPicPr>
          <p:nvPr userDrawn="1"/>
        </p:nvPicPr>
        <p:blipFill>
          <a:blip r:embed="rId12"/>
          <a:stretch>
            <a:fillRect/>
          </a:stretch>
        </p:blipFill>
        <p:spPr>
          <a:xfrm>
            <a:off x="388330" y="227507"/>
            <a:ext cx="2403529" cy="468361"/>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6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C9CC7EF3-76E2-F344-AE5D-00BCE05DDC36}"/>
              </a:ext>
            </a:extLst>
          </p:cNvPr>
          <p:cNvSpPr>
            <a:spLocks noGrp="1"/>
          </p:cNvSpPr>
          <p:nvPr>
            <p:ph type="ctrTitle"/>
          </p:nvPr>
        </p:nvSpPr>
        <p:spPr/>
        <p:txBody>
          <a:bodyPr/>
          <a:lstStyle/>
          <a:p>
            <a:r>
              <a:rPr lang="de-DE" dirty="0"/>
              <a:t>Instandhaltung sicher und planvoll durchführen</a:t>
            </a:r>
          </a:p>
        </p:txBody>
      </p:sp>
      <p:sp>
        <p:nvSpPr>
          <p:cNvPr id="14" name="Untertitel 13">
            <a:extLst>
              <a:ext uri="{FF2B5EF4-FFF2-40B4-BE49-F238E27FC236}">
                <a16:creationId xmlns:a16="http://schemas.microsoft.com/office/drawing/2014/main" id="{4B88E258-823D-1146-8B76-F93E2017EA10}"/>
              </a:ext>
            </a:extLst>
          </p:cNvPr>
          <p:cNvSpPr>
            <a:spLocks noGrp="1"/>
          </p:cNvSpPr>
          <p:nvPr>
            <p:ph type="subTitle" idx="1"/>
          </p:nvPr>
        </p:nvSpPr>
        <p:spPr>
          <a:xfrm>
            <a:off x="888781" y="3607635"/>
            <a:ext cx="6370272" cy="492032"/>
          </a:xfrm>
        </p:spPr>
        <p:txBody>
          <a:bodyPr>
            <a:noAutofit/>
          </a:bodyPr>
          <a:lstStyle/>
          <a:p>
            <a:r>
              <a:rPr lang="de-DE" dirty="0"/>
              <a:t>Schwerpunktaktion „Instandhaltung“ der BG RCI in den Jahren 2023 - 2024</a:t>
            </a:r>
          </a:p>
        </p:txBody>
      </p:sp>
      <p:sp>
        <p:nvSpPr>
          <p:cNvPr id="15" name="Textplatzhalter 14">
            <a:extLst>
              <a:ext uri="{FF2B5EF4-FFF2-40B4-BE49-F238E27FC236}">
                <a16:creationId xmlns:a16="http://schemas.microsoft.com/office/drawing/2014/main" id="{7E1D4E3A-A526-4F49-8BBC-BDD4A56B4600}"/>
              </a:ext>
            </a:extLst>
          </p:cNvPr>
          <p:cNvSpPr>
            <a:spLocks noGrp="1"/>
          </p:cNvSpPr>
          <p:nvPr>
            <p:ph type="body" idx="10"/>
          </p:nvPr>
        </p:nvSpPr>
        <p:spPr/>
        <p:txBody>
          <a:bodyPr/>
          <a:lstStyle/>
          <a:p>
            <a:r>
              <a:rPr lang="de-DE" dirty="0"/>
              <a:t>Böttcher, Rosenberg</a:t>
            </a:r>
          </a:p>
          <a:p>
            <a:r>
              <a:rPr lang="de-DE" dirty="0"/>
              <a:t>Stand 07.11.2022</a:t>
            </a:r>
          </a:p>
        </p:txBody>
      </p:sp>
    </p:spTree>
    <p:extLst>
      <p:ext uri="{BB962C8B-B14F-4D97-AF65-F5344CB8AC3E}">
        <p14:creationId xmlns:p14="http://schemas.microsoft.com/office/powerpoint/2010/main" val="303337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Durchführung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1881188"/>
            <a:ext cx="5041901" cy="4068762"/>
          </a:xfrm>
        </p:spPr>
        <p:txBody>
          <a:bodyPr>
            <a:normAutofit lnSpcReduction="10000"/>
          </a:bodyPr>
          <a:lstStyle/>
          <a:p>
            <a:pPr marL="360363" indent="-360363">
              <a:buFontTx/>
              <a:buChar char="-"/>
            </a:pPr>
            <a:r>
              <a:rPr lang="de-DE" dirty="0"/>
              <a:t>Arbeitsaufträge und soweit erforderlich Freigaben (feuergefährliche Arbeiten, Freimessen) erteilen  </a:t>
            </a:r>
          </a:p>
          <a:p>
            <a:pPr marL="360363" indent="-360363">
              <a:buFontTx/>
              <a:buChar char="-"/>
            </a:pPr>
            <a:r>
              <a:rPr lang="de-DE" dirty="0"/>
              <a:t>Arbeiten ausführen (lassen)</a:t>
            </a:r>
          </a:p>
          <a:p>
            <a:pPr marL="360363" indent="-360363">
              <a:buFontTx/>
              <a:buChar char="-"/>
            </a:pPr>
            <a:r>
              <a:rPr lang="de-DE" dirty="0"/>
              <a:t>Regelmäßige Kontrollen während der Ausführung</a:t>
            </a:r>
          </a:p>
          <a:p>
            <a:pPr marL="360363" indent="-360363">
              <a:buFontTx/>
              <a:buChar char="-"/>
            </a:pPr>
            <a:r>
              <a:rPr lang="de-DE" dirty="0"/>
              <a:t>Einhaltung der Ausführungstermine nachhalten </a:t>
            </a:r>
          </a:p>
          <a:p>
            <a:pPr marL="360363" indent="-360363">
              <a:buFontTx/>
              <a:buChar char="-"/>
            </a:pPr>
            <a:r>
              <a:rPr lang="de-DE" dirty="0"/>
              <a:t>Die Auswirkungen etwaiger Terminverschiebungen beurteilen und Arbeitspläne anpassen</a:t>
            </a:r>
          </a:p>
          <a:p>
            <a:pPr marL="360363" indent="-360363"/>
            <a:r>
              <a:rPr lang="de-DE" dirty="0"/>
              <a:t>- 	Regelmäßige Baubesprechungen abhalten </a:t>
            </a:r>
          </a:p>
        </p:txBody>
      </p:sp>
      <p:pic>
        <p:nvPicPr>
          <p:cNvPr id="9" name="Grafik 8">
            <a:extLst>
              <a:ext uri="{FF2B5EF4-FFF2-40B4-BE49-F238E27FC236}">
                <a16:creationId xmlns:a16="http://schemas.microsoft.com/office/drawing/2014/main" id="{647EAE90-8D63-4860-B9CF-D6823439B06B}"/>
              </a:ext>
            </a:extLst>
          </p:cNvPr>
          <p:cNvPicPr>
            <a:picLocks noChangeAspect="1"/>
          </p:cNvPicPr>
          <p:nvPr/>
        </p:nvPicPr>
        <p:blipFill>
          <a:blip r:embed="rId2"/>
          <a:stretch>
            <a:fillRect/>
          </a:stretch>
        </p:blipFill>
        <p:spPr>
          <a:xfrm>
            <a:off x="7114634" y="1254345"/>
            <a:ext cx="3559129" cy="4686300"/>
          </a:xfrm>
          <a:prstGeom prst="rect">
            <a:avLst/>
          </a:prstGeom>
        </p:spPr>
      </p:pic>
    </p:spTree>
    <p:extLst>
      <p:ext uri="{BB962C8B-B14F-4D97-AF65-F5344CB8AC3E}">
        <p14:creationId xmlns:p14="http://schemas.microsoft.com/office/powerpoint/2010/main" val="353323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Erprobung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1881188"/>
            <a:ext cx="5041901" cy="4068762"/>
          </a:xfrm>
        </p:spPr>
        <p:txBody>
          <a:bodyPr>
            <a:normAutofit/>
          </a:bodyPr>
          <a:lstStyle/>
          <a:p>
            <a:pPr marL="360363" indent="-360363">
              <a:buFontTx/>
              <a:buChar char="-"/>
            </a:pPr>
            <a:r>
              <a:rPr lang="de-DE" dirty="0"/>
              <a:t>Kontrolle der Umsetzung der einzelnen Arbeitsaufträge</a:t>
            </a:r>
          </a:p>
          <a:p>
            <a:pPr marL="360363" indent="-360363">
              <a:buFontTx/>
              <a:buChar char="-"/>
            </a:pPr>
            <a:r>
              <a:rPr lang="de-DE" dirty="0"/>
              <a:t>Sicheren Zustand der Anlagen inklusive der MSR- Technik und der Arbeitsmittel prüfen (Sicherheitsfunktionskontrolle)</a:t>
            </a:r>
          </a:p>
          <a:p>
            <a:pPr marL="360363" indent="-360363">
              <a:buFontTx/>
              <a:buChar char="-"/>
            </a:pPr>
            <a:r>
              <a:rPr lang="de-DE" dirty="0"/>
              <a:t>Nicht an der Erprobung beteiligte Personen sind fernzuhalten</a:t>
            </a:r>
          </a:p>
          <a:p>
            <a:pPr marL="360363" indent="-360363">
              <a:buFontTx/>
              <a:buChar char="-"/>
            </a:pPr>
            <a:r>
              <a:rPr lang="de-DE" dirty="0"/>
              <a:t>Die an der Erprobung Beteiligten sind über die Gefährdungen und Schutzmaßnahmen zu unterweisen</a:t>
            </a:r>
          </a:p>
        </p:txBody>
      </p:sp>
      <p:pic>
        <p:nvPicPr>
          <p:cNvPr id="6" name="Grafik 5">
            <a:extLst>
              <a:ext uri="{FF2B5EF4-FFF2-40B4-BE49-F238E27FC236}">
                <a16:creationId xmlns:a16="http://schemas.microsoft.com/office/drawing/2014/main" id="{13AEBA8F-ED04-406F-A78A-302DF5B839B3}"/>
              </a:ext>
            </a:extLst>
          </p:cNvPr>
          <p:cNvPicPr>
            <a:picLocks noChangeAspect="1"/>
          </p:cNvPicPr>
          <p:nvPr/>
        </p:nvPicPr>
        <p:blipFill>
          <a:blip r:embed="rId2"/>
          <a:stretch>
            <a:fillRect/>
          </a:stretch>
        </p:blipFill>
        <p:spPr>
          <a:xfrm>
            <a:off x="6275389" y="1999647"/>
            <a:ext cx="5041901" cy="3831844"/>
          </a:xfrm>
          <a:prstGeom prst="rect">
            <a:avLst/>
          </a:prstGeom>
          <a:noFill/>
        </p:spPr>
      </p:pic>
    </p:spTree>
    <p:extLst>
      <p:ext uri="{BB962C8B-B14F-4D97-AF65-F5344CB8AC3E}">
        <p14:creationId xmlns:p14="http://schemas.microsoft.com/office/powerpoint/2010/main" val="7850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Erprobung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1881188"/>
            <a:ext cx="8445558" cy="4068762"/>
          </a:xfrm>
        </p:spPr>
        <p:txBody>
          <a:bodyPr>
            <a:normAutofit/>
          </a:bodyPr>
          <a:lstStyle/>
          <a:p>
            <a:pPr marL="360363" indent="-360363">
              <a:buFontTx/>
              <a:buChar char="-"/>
            </a:pPr>
            <a:r>
              <a:rPr lang="de-DE" dirty="0"/>
              <a:t>Anfahren der Anlage zur Funktionsprüfung</a:t>
            </a:r>
          </a:p>
          <a:p>
            <a:pPr marL="360363" indent="-360363">
              <a:buFontTx/>
              <a:buChar char="-"/>
            </a:pPr>
            <a:r>
              <a:rPr lang="de-DE"/>
              <a:t>Nach Abschluss </a:t>
            </a:r>
            <a:r>
              <a:rPr lang="de-DE" dirty="0"/>
              <a:t>der Erprobung ist dafür Sorge zu tragen, dass sich das instandgesetzte Arbeitsmittel wieder in einem sicheren und funktionsfähigen Zustand befindet.</a:t>
            </a:r>
          </a:p>
          <a:p>
            <a:pPr marL="360363" indent="-360363">
              <a:buFontTx/>
              <a:buChar char="-"/>
            </a:pPr>
            <a:r>
              <a:rPr lang="de-DE" dirty="0"/>
              <a:t>Alle Arbeits- und Hilfsmittel müssen entfernt sein.</a:t>
            </a:r>
          </a:p>
          <a:p>
            <a:pPr marL="360363" indent="-360363">
              <a:buFontTx/>
              <a:buChar char="-"/>
            </a:pPr>
            <a:r>
              <a:rPr lang="de-DE" dirty="0"/>
              <a:t>Freigabe der Anlage und Übergabe an Anlagenverantwortliche </a:t>
            </a:r>
          </a:p>
        </p:txBody>
      </p:sp>
    </p:spTree>
    <p:extLst>
      <p:ext uri="{BB962C8B-B14F-4D97-AF65-F5344CB8AC3E}">
        <p14:creationId xmlns:p14="http://schemas.microsoft.com/office/powerpoint/2010/main" val="180264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p:txBody>
          <a:bodyPr/>
          <a:lstStyle/>
          <a:p>
            <a:r>
              <a:rPr lang="de-DE" dirty="0"/>
              <a:t>Auswertung und Dokumentation</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idx="1"/>
          </p:nvPr>
        </p:nvSpPr>
        <p:spPr>
          <a:xfrm>
            <a:off x="874713" y="2081713"/>
            <a:ext cx="10442576" cy="4068762"/>
          </a:xfrm>
        </p:spPr>
        <p:txBody>
          <a:bodyPr/>
          <a:lstStyle/>
          <a:p>
            <a:pPr marL="360363" indent="-360363">
              <a:buFontTx/>
              <a:buChar char="-"/>
            </a:pPr>
            <a:r>
              <a:rPr lang="de-DE" dirty="0"/>
              <a:t>Abgleich des ursprünglichen Instandhaltungsplans mit den durchgeführten Arbeiten und den dabei gewonnenen Erkenntnissen</a:t>
            </a:r>
          </a:p>
          <a:p>
            <a:pPr marL="360363" indent="-360363">
              <a:buFontTx/>
              <a:buChar char="-"/>
            </a:pPr>
            <a:r>
              <a:rPr lang="de-DE" dirty="0"/>
              <a:t>Verbesserungen ableiten </a:t>
            </a:r>
          </a:p>
          <a:p>
            <a:pPr marL="360363" indent="-360363">
              <a:buFontTx/>
              <a:buChar char="-"/>
            </a:pPr>
            <a:r>
              <a:rPr lang="de-DE" dirty="0"/>
              <a:t>Anpassung des Instandhaltungsplans für zukünftige Instandhaltungsmaßnahmen</a:t>
            </a:r>
          </a:p>
          <a:p>
            <a:pPr marL="360363" indent="-360363">
              <a:buFontTx/>
              <a:buChar char="-"/>
            </a:pPr>
            <a:r>
              <a:rPr lang="de-DE" dirty="0"/>
              <a:t>Dokumentation aktualisieren </a:t>
            </a:r>
          </a:p>
          <a:p>
            <a:pPr marL="360363" indent="-360363">
              <a:buFontTx/>
              <a:buChar char="-"/>
            </a:pPr>
            <a:endParaRPr lang="de-DE" dirty="0"/>
          </a:p>
        </p:txBody>
      </p:sp>
    </p:spTree>
    <p:extLst>
      <p:ext uri="{BB962C8B-B14F-4D97-AF65-F5344CB8AC3E}">
        <p14:creationId xmlns:p14="http://schemas.microsoft.com/office/powerpoint/2010/main" val="27288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47939-6FFB-40B1-9EAC-6A2EC3E75525}"/>
              </a:ext>
            </a:extLst>
          </p:cNvPr>
          <p:cNvSpPr>
            <a:spLocks noGrp="1"/>
          </p:cNvSpPr>
          <p:nvPr>
            <p:ph type="title"/>
          </p:nvPr>
        </p:nvSpPr>
        <p:spPr>
          <a:xfrm>
            <a:off x="1749424" y="3168649"/>
            <a:ext cx="10442576" cy="520702"/>
          </a:xfrm>
        </p:spPr>
        <p:txBody>
          <a:bodyPr/>
          <a:lstStyle/>
          <a:p>
            <a:r>
              <a:rPr lang="de-DE" dirty="0"/>
              <a:t>Vielen Dank für Ihre Aufmerksamkeit!</a:t>
            </a:r>
          </a:p>
        </p:txBody>
      </p:sp>
    </p:spTree>
    <p:extLst>
      <p:ext uri="{BB962C8B-B14F-4D97-AF65-F5344CB8AC3E}">
        <p14:creationId xmlns:p14="http://schemas.microsoft.com/office/powerpoint/2010/main" val="247391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FA09C-6C96-4D93-9146-CBB36143BDA6}"/>
              </a:ext>
            </a:extLst>
          </p:cNvPr>
          <p:cNvSpPr>
            <a:spLocks noGrp="1"/>
          </p:cNvSpPr>
          <p:nvPr>
            <p:ph type="title"/>
          </p:nvPr>
        </p:nvSpPr>
        <p:spPr/>
        <p:txBody>
          <a:bodyPr/>
          <a:lstStyle/>
          <a:p>
            <a:r>
              <a:rPr lang="de-DE" dirty="0"/>
              <a:t>Vorschriften und Regelwerk</a:t>
            </a:r>
          </a:p>
        </p:txBody>
      </p:sp>
      <p:sp>
        <p:nvSpPr>
          <p:cNvPr id="3" name="Inhaltsplatzhalter 2">
            <a:extLst>
              <a:ext uri="{FF2B5EF4-FFF2-40B4-BE49-F238E27FC236}">
                <a16:creationId xmlns:a16="http://schemas.microsoft.com/office/drawing/2014/main" id="{7E14091A-355C-40FA-8061-3F53BB43264E}"/>
              </a:ext>
            </a:extLst>
          </p:cNvPr>
          <p:cNvSpPr>
            <a:spLocks noGrp="1"/>
          </p:cNvSpPr>
          <p:nvPr>
            <p:ph idx="1"/>
          </p:nvPr>
        </p:nvSpPr>
        <p:spPr>
          <a:xfrm>
            <a:off x="874713" y="1881188"/>
            <a:ext cx="10699666" cy="4068762"/>
          </a:xfrm>
        </p:spPr>
        <p:txBody>
          <a:bodyPr/>
          <a:lstStyle/>
          <a:p>
            <a:pPr marL="342900" indent="-342900">
              <a:buFont typeface="Arial" panose="020B0604020202020204" pitchFamily="34" charset="0"/>
              <a:buChar char="•"/>
            </a:pPr>
            <a:r>
              <a:rPr lang="de-DE" dirty="0"/>
              <a:t>BetrSichV</a:t>
            </a:r>
          </a:p>
          <a:p>
            <a:pPr marL="574675" lvl="1" indent="-342900"/>
            <a:r>
              <a:rPr lang="de-DE" dirty="0"/>
              <a:t>TRBS 1112 Instandhaltung (Anhang 1: Ablaufdiagramm)</a:t>
            </a:r>
          </a:p>
          <a:p>
            <a:pPr marL="342900" indent="-342900">
              <a:buFont typeface="Arial" panose="020B0604020202020204" pitchFamily="34" charset="0"/>
              <a:buChar char="•"/>
            </a:pPr>
            <a:r>
              <a:rPr lang="de-DE" dirty="0" err="1"/>
              <a:t>BaustellV</a:t>
            </a:r>
            <a:endParaRPr lang="de-DE" dirty="0"/>
          </a:p>
          <a:p>
            <a:pPr marL="574675" lvl="1" indent="-342900"/>
            <a:r>
              <a:rPr lang="de-DE" dirty="0"/>
              <a:t>RAB 30 Geeigneter Koordinator (</a:t>
            </a:r>
            <a:r>
              <a:rPr lang="de-DE" dirty="0" err="1"/>
              <a:t>SiGeKo</a:t>
            </a:r>
            <a:r>
              <a:rPr lang="de-DE" dirty="0"/>
              <a:t>)</a:t>
            </a:r>
          </a:p>
          <a:p>
            <a:pPr marL="342900" indent="-342900">
              <a:buFont typeface="Arial" panose="020B0604020202020204" pitchFamily="34" charset="0"/>
              <a:buChar char="•"/>
            </a:pPr>
            <a:r>
              <a:rPr lang="de-DE" dirty="0"/>
              <a:t>DGUV Vorschrift 1 (Koordinator)</a:t>
            </a:r>
          </a:p>
          <a:p>
            <a:pPr marL="574675" lvl="1" indent="-342900"/>
            <a:r>
              <a:rPr lang="de-DE" dirty="0"/>
              <a:t>DGUV Information 209-015 Instandhaltung – sicher und praxisgerecht </a:t>
            </a:r>
            <a:r>
              <a:rPr lang="de-DE" dirty="0" err="1"/>
              <a:t>durchführen</a:t>
            </a:r>
            <a:endParaRPr lang="de-DE" dirty="0"/>
          </a:p>
          <a:p>
            <a:pPr marL="574675" lvl="1" indent="-342900"/>
            <a:r>
              <a:rPr lang="de-DE" dirty="0"/>
              <a:t>DGUV Information 211-006 Sicherheit und Gesundheitsschutz durch Koordinieren</a:t>
            </a:r>
          </a:p>
          <a:p>
            <a:pPr marL="342900" indent="-342900">
              <a:buFont typeface="Arial" panose="020B0604020202020204" pitchFamily="34" charset="0"/>
              <a:buChar char="•"/>
            </a:pPr>
            <a:r>
              <a:rPr lang="de-DE" dirty="0"/>
              <a:t>Praxishandbuch Kap. A 4.8 Instandhaltungsarbeiten und Kap. A 1.23 Einsatz Fremdfirmen</a:t>
            </a:r>
          </a:p>
          <a:p>
            <a:pPr marL="342900" indent="-342900">
              <a:buFont typeface="Arial" panose="020B0604020202020204" pitchFamily="34" charset="0"/>
              <a:buChar char="•"/>
            </a:pPr>
            <a:r>
              <a:rPr lang="de-DE" dirty="0"/>
              <a:t>Merkblatt A 029 Fremdfirmenmanagement</a:t>
            </a:r>
          </a:p>
          <a:p>
            <a:pPr marL="342900" indent="-342900">
              <a:buFont typeface="Arial" panose="020B0604020202020204" pitchFamily="34" charset="0"/>
              <a:buChar char="•"/>
            </a:pPr>
            <a:r>
              <a:rPr lang="de-DE" dirty="0"/>
              <a:t>DIN 31051 Grundlagen der Instandhaltung</a:t>
            </a:r>
          </a:p>
          <a:p>
            <a:endParaRPr lang="de-DE" dirty="0"/>
          </a:p>
        </p:txBody>
      </p:sp>
    </p:spTree>
    <p:extLst>
      <p:ext uri="{BB962C8B-B14F-4D97-AF65-F5344CB8AC3E}">
        <p14:creationId xmlns:p14="http://schemas.microsoft.com/office/powerpoint/2010/main" val="3379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p:txBody>
          <a:bodyPr/>
          <a:lstStyle/>
          <a:p>
            <a:r>
              <a:rPr lang="de-DE" dirty="0"/>
              <a:t>Definition aus TRBS 1112 Instandhaltung</a:t>
            </a:r>
            <a:br>
              <a:rPr lang="de-DE" dirty="0"/>
            </a:br>
            <a:endParaRPr lang="de-DE" dirty="0"/>
          </a:p>
        </p:txBody>
      </p:sp>
      <p:sp>
        <p:nvSpPr>
          <p:cNvPr id="3" name="Inhaltsplatzhalter 2">
            <a:extLst>
              <a:ext uri="{FF2B5EF4-FFF2-40B4-BE49-F238E27FC236}">
                <a16:creationId xmlns:a16="http://schemas.microsoft.com/office/drawing/2014/main" id="{2D4DCC79-F8D1-4E8A-8EBC-14DE12D2433A}"/>
              </a:ext>
            </a:extLst>
          </p:cNvPr>
          <p:cNvSpPr>
            <a:spLocks noGrp="1"/>
          </p:cNvSpPr>
          <p:nvPr>
            <p:ph idx="1"/>
          </p:nvPr>
        </p:nvSpPr>
        <p:spPr/>
        <p:txBody>
          <a:bodyPr/>
          <a:lstStyle/>
          <a:p>
            <a:endParaRPr lang="de-DE" dirty="0"/>
          </a:p>
          <a:p>
            <a:r>
              <a:rPr lang="de-DE" dirty="0"/>
              <a:t>Instandhaltung ist die Gesamtheit aller Maßnahmen zur Erhaltung des sicheren </a:t>
            </a:r>
          </a:p>
          <a:p>
            <a:r>
              <a:rPr lang="de-DE" dirty="0"/>
              <a:t>Zustands oder der Rückführung in diesen. </a:t>
            </a:r>
          </a:p>
          <a:p>
            <a:endParaRPr lang="de-DE" dirty="0"/>
          </a:p>
          <a:p>
            <a:r>
              <a:rPr lang="de-DE" dirty="0"/>
              <a:t>Instandhaltung umfasst insbesondere </a:t>
            </a:r>
          </a:p>
          <a:p>
            <a:pPr marL="342900" indent="-342900">
              <a:buFontTx/>
              <a:buChar char="-"/>
            </a:pPr>
            <a:r>
              <a:rPr lang="de-DE" dirty="0"/>
              <a:t>Inspektion, </a:t>
            </a:r>
          </a:p>
          <a:p>
            <a:pPr marL="342900" indent="-342900">
              <a:buFontTx/>
              <a:buChar char="-"/>
            </a:pPr>
            <a:r>
              <a:rPr lang="de-DE" dirty="0"/>
              <a:t>Wartung und </a:t>
            </a:r>
          </a:p>
          <a:p>
            <a:pPr marL="342900" indent="-342900">
              <a:buFontTx/>
              <a:buChar char="-"/>
            </a:pPr>
            <a:r>
              <a:rPr lang="de-DE" dirty="0"/>
              <a:t>Instandsetzung (§ 2 Absatz 7 BetrSichV).</a:t>
            </a:r>
          </a:p>
        </p:txBody>
      </p:sp>
    </p:spTree>
    <p:extLst>
      <p:ext uri="{BB962C8B-B14F-4D97-AF65-F5344CB8AC3E}">
        <p14:creationId xmlns:p14="http://schemas.microsoft.com/office/powerpoint/2010/main" val="399006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Wartung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1881188"/>
            <a:ext cx="3960813" cy="4068762"/>
          </a:xfrm>
        </p:spPr>
        <p:txBody>
          <a:bodyPr>
            <a:normAutofit/>
          </a:bodyPr>
          <a:lstStyle/>
          <a:p>
            <a:r>
              <a:rPr lang="de-DE" dirty="0"/>
              <a:t>Maßnahmen zur Erhaltung des Sollzustandes eines Arbeitsmittels. Hierbei kann der </a:t>
            </a:r>
          </a:p>
          <a:p>
            <a:r>
              <a:rPr lang="de-DE" dirty="0"/>
              <a:t>Sollzustand, z. B. durch Reinigung und Schmierung des Arbeitsmittels, sowie </a:t>
            </a:r>
          </a:p>
          <a:p>
            <a:r>
              <a:rPr lang="de-DE" dirty="0"/>
              <a:t>Ergänzung oder Austausch von Arbeitsstoffen aufrechterhalten werden.</a:t>
            </a:r>
          </a:p>
        </p:txBody>
      </p:sp>
      <p:pic>
        <p:nvPicPr>
          <p:cNvPr id="5" name="Grafik 4">
            <a:extLst>
              <a:ext uri="{FF2B5EF4-FFF2-40B4-BE49-F238E27FC236}">
                <a16:creationId xmlns:a16="http://schemas.microsoft.com/office/drawing/2014/main" id="{7C4D948D-8529-425C-81D0-1C1B0C27C3E5}"/>
              </a:ext>
            </a:extLst>
          </p:cNvPr>
          <p:cNvPicPr>
            <a:picLocks noChangeAspect="1"/>
          </p:cNvPicPr>
          <p:nvPr/>
        </p:nvPicPr>
        <p:blipFill>
          <a:blip r:embed="rId2"/>
          <a:stretch>
            <a:fillRect/>
          </a:stretch>
        </p:blipFill>
        <p:spPr>
          <a:xfrm>
            <a:off x="5304128" y="1881188"/>
            <a:ext cx="5896755" cy="4068762"/>
          </a:xfrm>
          <a:prstGeom prst="rect">
            <a:avLst/>
          </a:prstGeom>
          <a:noFill/>
        </p:spPr>
      </p:pic>
    </p:spTree>
    <p:extLst>
      <p:ext uri="{BB962C8B-B14F-4D97-AF65-F5344CB8AC3E}">
        <p14:creationId xmlns:p14="http://schemas.microsoft.com/office/powerpoint/2010/main" val="232467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Inspektion</a:t>
            </a:r>
          </a:p>
        </p:txBody>
      </p:sp>
      <p:pic>
        <p:nvPicPr>
          <p:cNvPr id="6" name="Grafik 5">
            <a:extLst>
              <a:ext uri="{FF2B5EF4-FFF2-40B4-BE49-F238E27FC236}">
                <a16:creationId xmlns:a16="http://schemas.microsoft.com/office/drawing/2014/main" id="{AF80FE2C-F724-4CC4-86D4-3AA0D26FE3CF}"/>
              </a:ext>
            </a:extLst>
          </p:cNvPr>
          <p:cNvPicPr>
            <a:picLocks noChangeAspect="1"/>
          </p:cNvPicPr>
          <p:nvPr/>
        </p:nvPicPr>
        <p:blipFill>
          <a:blip r:embed="rId2"/>
          <a:stretch>
            <a:fillRect/>
          </a:stretch>
        </p:blipFill>
        <p:spPr>
          <a:xfrm>
            <a:off x="874712" y="2251742"/>
            <a:ext cx="5041901" cy="3327654"/>
          </a:xfrm>
          <a:prstGeom prst="rect">
            <a:avLst/>
          </a:prstGeom>
          <a:noFill/>
        </p:spPr>
      </p:pic>
      <p:sp>
        <p:nvSpPr>
          <p:cNvPr id="3" name="Inhaltsplatzhalter 2">
            <a:extLst>
              <a:ext uri="{FF2B5EF4-FFF2-40B4-BE49-F238E27FC236}">
                <a16:creationId xmlns:a16="http://schemas.microsoft.com/office/drawing/2014/main" id="{2D4DCC79-F8D1-4E8A-8EBC-14DE12D2433A}"/>
              </a:ext>
            </a:extLst>
          </p:cNvPr>
          <p:cNvSpPr>
            <a:spLocks noGrp="1"/>
          </p:cNvSpPr>
          <p:nvPr>
            <p:ph sz="half" idx="13"/>
          </p:nvPr>
        </p:nvSpPr>
        <p:spPr>
          <a:xfrm>
            <a:off x="6275389" y="1881188"/>
            <a:ext cx="5041901" cy="4068762"/>
          </a:xfrm>
        </p:spPr>
        <p:txBody>
          <a:bodyPr>
            <a:normAutofit/>
          </a:bodyPr>
          <a:lstStyle/>
          <a:p>
            <a:r>
              <a:rPr lang="de-DE" dirty="0"/>
              <a:t>Maßnahmen zur Feststellung und Beurteilung des Istzustandes eines Arbeitsmittels, </a:t>
            </a:r>
          </a:p>
          <a:p>
            <a:r>
              <a:rPr lang="de-DE" dirty="0"/>
              <a:t>einschließlich der Bestimmung der Ursachen der Abnutzung oder Schädigung und der</a:t>
            </a:r>
          </a:p>
          <a:p>
            <a:r>
              <a:rPr lang="de-DE" dirty="0"/>
              <a:t>Ableitung der notwendigen Konsequenzen für eine künftige Nutzung.</a:t>
            </a:r>
          </a:p>
        </p:txBody>
      </p:sp>
    </p:spTree>
    <p:extLst>
      <p:ext uri="{BB962C8B-B14F-4D97-AF65-F5344CB8AC3E}">
        <p14:creationId xmlns:p14="http://schemas.microsoft.com/office/powerpoint/2010/main" val="37908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Instandsetzung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2407280"/>
            <a:ext cx="5041901" cy="4068762"/>
          </a:xfrm>
        </p:spPr>
        <p:txBody>
          <a:bodyPr>
            <a:normAutofit/>
          </a:bodyPr>
          <a:lstStyle/>
          <a:p>
            <a:r>
              <a:rPr lang="de-DE" dirty="0"/>
              <a:t>Maßnahmen zur Rückführung eines Arbeitsmittels in den Sollzustand, z. B. </a:t>
            </a:r>
          </a:p>
          <a:p>
            <a:r>
              <a:rPr lang="de-DE" dirty="0"/>
              <a:t>Austausch von abgenutzten oder defekten Teilen gegen vorgegebene Ersatzteile. </a:t>
            </a:r>
          </a:p>
          <a:p>
            <a:r>
              <a:rPr lang="de-DE" dirty="0"/>
              <a:t>Vorgegebene Ersatzteile sind insbesondere diejenigen, die den Herstellerspezifikationen entsprechen.</a:t>
            </a:r>
          </a:p>
        </p:txBody>
      </p:sp>
      <p:pic>
        <p:nvPicPr>
          <p:cNvPr id="8" name="Grafik 7">
            <a:extLst>
              <a:ext uri="{FF2B5EF4-FFF2-40B4-BE49-F238E27FC236}">
                <a16:creationId xmlns:a16="http://schemas.microsoft.com/office/drawing/2014/main" id="{0BD05545-2CD0-4003-B455-6EF6861F72DA}"/>
              </a:ext>
            </a:extLst>
          </p:cNvPr>
          <p:cNvPicPr>
            <a:picLocks noChangeAspect="1"/>
          </p:cNvPicPr>
          <p:nvPr/>
        </p:nvPicPr>
        <p:blipFill>
          <a:blip r:embed="rId2"/>
          <a:stretch>
            <a:fillRect/>
          </a:stretch>
        </p:blipFill>
        <p:spPr>
          <a:xfrm>
            <a:off x="5835427" y="1421947"/>
            <a:ext cx="5481861" cy="4607830"/>
          </a:xfrm>
          <a:prstGeom prst="rect">
            <a:avLst/>
          </a:prstGeom>
        </p:spPr>
      </p:pic>
    </p:spTree>
    <p:extLst>
      <p:ext uri="{BB962C8B-B14F-4D97-AF65-F5344CB8AC3E}">
        <p14:creationId xmlns:p14="http://schemas.microsoft.com/office/powerpoint/2010/main" val="70692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p:txBody>
          <a:bodyPr/>
          <a:lstStyle/>
          <a:p>
            <a:r>
              <a:rPr lang="de-DE" dirty="0"/>
              <a:t>Vorbeugende oder vorausschauende Instandhaltung?</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idx="1"/>
          </p:nvPr>
        </p:nvSpPr>
        <p:spPr>
          <a:xfrm>
            <a:off x="874713" y="2554952"/>
            <a:ext cx="10442576" cy="4068762"/>
          </a:xfrm>
        </p:spPr>
        <p:txBody>
          <a:bodyPr/>
          <a:lstStyle/>
          <a:p>
            <a:pPr marL="342900" indent="-342900">
              <a:buFontTx/>
              <a:buChar char="-"/>
            </a:pPr>
            <a:r>
              <a:rPr lang="de-DE" dirty="0"/>
              <a:t>Das Ziel der </a:t>
            </a:r>
            <a:r>
              <a:rPr lang="de-DE" dirty="0">
                <a:solidFill>
                  <a:srgbClr val="0095DB"/>
                </a:solidFill>
              </a:rPr>
              <a:t>vorbeugenden</a:t>
            </a:r>
            <a:r>
              <a:rPr lang="de-DE" dirty="0"/>
              <a:t> Instandhaltung ist, Ausfallzeiten zu vermeiden. Hierzu werden Wartungsmaßnahmen und die Überwachung anhand bereits im Vorfeld festgelegter (regelmäßiger) Intervalle durchgeführt.</a:t>
            </a:r>
            <a:br>
              <a:rPr lang="de-DE" dirty="0"/>
            </a:br>
            <a:endParaRPr lang="de-DE" dirty="0"/>
          </a:p>
          <a:p>
            <a:pPr marL="342900" indent="-342900">
              <a:buFontTx/>
              <a:buChar char="-"/>
            </a:pPr>
            <a:r>
              <a:rPr lang="de-DE" dirty="0"/>
              <a:t>Die </a:t>
            </a:r>
            <a:r>
              <a:rPr lang="de-DE" dirty="0">
                <a:solidFill>
                  <a:srgbClr val="0095DB"/>
                </a:solidFill>
              </a:rPr>
              <a:t>vorausschauende</a:t>
            </a:r>
            <a:r>
              <a:rPr lang="de-DE" dirty="0"/>
              <a:t> Instandhaltung ("</a:t>
            </a:r>
            <a:r>
              <a:rPr lang="de-DE" dirty="0" err="1"/>
              <a:t>predictive</a:t>
            </a:r>
            <a:r>
              <a:rPr lang="de-DE" dirty="0"/>
              <a:t>") unterscheidet sich von der vorbeugenden Instandhaltung ("</a:t>
            </a:r>
            <a:r>
              <a:rPr lang="de-DE" dirty="0" err="1"/>
              <a:t>preventive</a:t>
            </a:r>
            <a:r>
              <a:rPr lang="de-DE" dirty="0"/>
              <a:t>") darin, dass sie sich auf den tatsächlichen Zustand der Anlagen und nicht auf die durchschnittliche oder erwartete Lebensdauer stützt, um vorauszusagen, wann eine Wartung erforderlich ist. Dies setzt die ständige Überwachung des Anlagenzustands voraus.</a:t>
            </a:r>
          </a:p>
        </p:txBody>
      </p:sp>
    </p:spTree>
    <p:extLst>
      <p:ext uri="{BB962C8B-B14F-4D97-AF65-F5344CB8AC3E}">
        <p14:creationId xmlns:p14="http://schemas.microsoft.com/office/powerpoint/2010/main" val="104688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p:txBody>
          <a:bodyPr/>
          <a:lstStyle/>
          <a:p>
            <a:r>
              <a:rPr lang="de-DE" dirty="0"/>
              <a:t>Anlässe von Instandhaltungsmaßnahmen</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idx="1"/>
          </p:nvPr>
        </p:nvSpPr>
        <p:spPr/>
        <p:txBody>
          <a:bodyPr/>
          <a:lstStyle/>
          <a:p>
            <a:r>
              <a:rPr lang="de-DE" dirty="0"/>
              <a:t>Geplante Instandhaltungsmaßnahmen </a:t>
            </a:r>
          </a:p>
          <a:p>
            <a:pPr lvl="1" indent="0">
              <a:buNone/>
            </a:pPr>
            <a:r>
              <a:rPr lang="de-DE" dirty="0"/>
              <a:t>	- Fristenplan aus Herstellervorgaben </a:t>
            </a:r>
          </a:p>
          <a:p>
            <a:pPr lvl="1" indent="0">
              <a:buNone/>
            </a:pPr>
            <a:r>
              <a:rPr lang="de-DE" dirty="0"/>
              <a:t>	- interner Fristenplan</a:t>
            </a:r>
          </a:p>
          <a:p>
            <a:pPr lvl="1" indent="0">
              <a:buNone/>
            </a:pPr>
            <a:r>
              <a:rPr lang="de-DE" dirty="0"/>
              <a:t>	- gesetzlich vorgeschriebene Prüffristen (Betriebssicherheitsverordnung)	</a:t>
            </a:r>
          </a:p>
          <a:p>
            <a:pPr lvl="1" indent="0">
              <a:buNone/>
            </a:pPr>
            <a:endParaRPr lang="de-DE" dirty="0"/>
          </a:p>
          <a:p>
            <a:pPr lvl="1" indent="0">
              <a:buNone/>
            </a:pPr>
            <a:endParaRPr lang="de-DE" dirty="0"/>
          </a:p>
          <a:p>
            <a:pPr marL="0" lvl="1" indent="0">
              <a:buNone/>
            </a:pPr>
            <a:r>
              <a:rPr lang="de-DE" dirty="0"/>
              <a:t>Ungeplante Instandhaltungsmaßnahmen können erforderlich sein wegen</a:t>
            </a:r>
          </a:p>
          <a:p>
            <a:pPr marL="0" lvl="1" indent="0">
              <a:buNone/>
            </a:pPr>
            <a:r>
              <a:rPr lang="de-DE" dirty="0"/>
              <a:t>	- Unfällen</a:t>
            </a:r>
          </a:p>
          <a:p>
            <a:pPr marL="0" lvl="1" indent="0">
              <a:buNone/>
            </a:pPr>
            <a:r>
              <a:rPr lang="de-DE" dirty="0"/>
              <a:t>	- Bauteilversagen</a:t>
            </a:r>
          </a:p>
          <a:p>
            <a:pPr marL="0" lvl="1" indent="0">
              <a:buNone/>
            </a:pPr>
            <a:r>
              <a:rPr lang="de-DE" dirty="0"/>
              <a:t>	- unvorhersehbarem Verschleiß</a:t>
            </a:r>
          </a:p>
          <a:p>
            <a:pPr marL="0" lvl="1" indent="0">
              <a:buNone/>
            </a:pPr>
            <a:r>
              <a:rPr lang="de-DE" dirty="0"/>
              <a:t>		</a:t>
            </a:r>
          </a:p>
        </p:txBody>
      </p:sp>
    </p:spTree>
    <p:extLst>
      <p:ext uri="{BB962C8B-B14F-4D97-AF65-F5344CB8AC3E}">
        <p14:creationId xmlns:p14="http://schemas.microsoft.com/office/powerpoint/2010/main" val="181040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p:txBody>
          <a:bodyPr/>
          <a:lstStyle/>
          <a:p>
            <a:r>
              <a:rPr lang="de-DE" dirty="0"/>
              <a:t>Voraussetzungen für die Durchführung von Instandhaltungsmaßnahmen</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idx="1"/>
          </p:nvPr>
        </p:nvSpPr>
        <p:spPr>
          <a:xfrm>
            <a:off x="874713" y="2081713"/>
            <a:ext cx="10442576" cy="4068762"/>
          </a:xfrm>
        </p:spPr>
        <p:txBody>
          <a:bodyPr/>
          <a:lstStyle/>
          <a:p>
            <a:pPr marL="342900" indent="-342900">
              <a:buFontTx/>
              <a:buChar char="-"/>
            </a:pPr>
            <a:r>
              <a:rPr lang="de-DE" dirty="0"/>
              <a:t>Instandhaltungsplan aufstellen (Art, Umfang und Abfolge) und Koordinator bestimmen</a:t>
            </a:r>
          </a:p>
          <a:p>
            <a:pPr marL="342900" indent="-342900">
              <a:buFontTx/>
              <a:buChar char="-"/>
            </a:pPr>
            <a:r>
              <a:rPr lang="de-DE" dirty="0"/>
              <a:t>Abgleich der Gefährdungsbeurteilungen der einzelnen Gewerke (Baubesprechungen)</a:t>
            </a:r>
          </a:p>
          <a:p>
            <a:pPr marL="342900" indent="-342900">
              <a:buFontTx/>
              <a:buChar char="-"/>
            </a:pPr>
            <a:r>
              <a:rPr lang="de-DE" dirty="0"/>
              <a:t>Einsatz nur von fachkundigen, beauftragten und unterwiesenen Beschäftigten</a:t>
            </a:r>
          </a:p>
          <a:p>
            <a:pPr marL="342900" indent="-342900">
              <a:buFontTx/>
              <a:buChar char="-"/>
            </a:pPr>
            <a:r>
              <a:rPr lang="de-DE" dirty="0"/>
              <a:t>vor der Vergabe an Fremdfirmen die Sicherheitsanforderungen sowie Anforderungen an die Qualifikation des Instandhaltungspersonals festlegen.</a:t>
            </a:r>
          </a:p>
          <a:p>
            <a:endParaRPr lang="de-DE" dirty="0"/>
          </a:p>
        </p:txBody>
      </p:sp>
    </p:spTree>
    <p:extLst>
      <p:ext uri="{BB962C8B-B14F-4D97-AF65-F5344CB8AC3E}">
        <p14:creationId xmlns:p14="http://schemas.microsoft.com/office/powerpoint/2010/main" val="198856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94560-AF5D-43C8-B1A0-4F4AB2AF8002}"/>
              </a:ext>
            </a:extLst>
          </p:cNvPr>
          <p:cNvSpPr>
            <a:spLocks noGrp="1"/>
          </p:cNvSpPr>
          <p:nvPr>
            <p:ph type="title"/>
          </p:nvPr>
        </p:nvSpPr>
        <p:spPr>
          <a:xfrm>
            <a:off x="873579" y="1160463"/>
            <a:ext cx="10435544" cy="522969"/>
          </a:xfrm>
        </p:spPr>
        <p:txBody>
          <a:bodyPr anchor="t">
            <a:normAutofit/>
          </a:bodyPr>
          <a:lstStyle/>
          <a:p>
            <a:r>
              <a:rPr lang="de-DE" dirty="0"/>
              <a:t>Vorwegmaßnahmen</a:t>
            </a:r>
          </a:p>
        </p:txBody>
      </p:sp>
      <p:sp>
        <p:nvSpPr>
          <p:cNvPr id="3" name="Inhaltsplatzhalter 2">
            <a:extLst>
              <a:ext uri="{FF2B5EF4-FFF2-40B4-BE49-F238E27FC236}">
                <a16:creationId xmlns:a16="http://schemas.microsoft.com/office/drawing/2014/main" id="{2D4DCC79-F8D1-4E8A-8EBC-14DE12D2433A}"/>
              </a:ext>
            </a:extLst>
          </p:cNvPr>
          <p:cNvSpPr>
            <a:spLocks noGrp="1"/>
          </p:cNvSpPr>
          <p:nvPr>
            <p:ph sz="half" idx="1"/>
          </p:nvPr>
        </p:nvSpPr>
        <p:spPr>
          <a:xfrm>
            <a:off x="874712" y="1881188"/>
            <a:ext cx="5041901" cy="4068762"/>
          </a:xfrm>
        </p:spPr>
        <p:txBody>
          <a:bodyPr>
            <a:normAutofit/>
          </a:bodyPr>
          <a:lstStyle/>
          <a:p>
            <a:pPr marL="342900" indent="-342900">
              <a:buFontTx/>
              <a:buChar char="-"/>
            </a:pPr>
            <a:r>
              <a:rPr lang="de-DE" dirty="0"/>
              <a:t>Regelung der Zusammenarbeit</a:t>
            </a:r>
          </a:p>
          <a:p>
            <a:pPr marL="342900" indent="-342900">
              <a:buFontTx/>
              <a:buChar char="-"/>
            </a:pPr>
            <a:r>
              <a:rPr lang="de-DE" dirty="0"/>
              <a:t>Anlagen außer Betrieb nehmen</a:t>
            </a:r>
          </a:p>
          <a:p>
            <a:pPr marL="342900" indent="-342900">
              <a:buFontTx/>
              <a:buChar char="-"/>
            </a:pPr>
            <a:r>
              <a:rPr lang="de-DE" dirty="0"/>
              <a:t>Sicheren Zustand herstellen (Energie- und Medienfreiheit)</a:t>
            </a:r>
          </a:p>
          <a:p>
            <a:pPr marL="342900" indent="-342900">
              <a:buFontTx/>
              <a:buChar char="-"/>
            </a:pPr>
            <a:r>
              <a:rPr lang="de-DE" dirty="0"/>
              <a:t>Maßnahmen gegen die Gefährdungen an den Arbeitsstellen umsetzen (Absturzgefahren, eingeschränkte Bewegungsfreiheit, undefinierte Schaltzustände, …)</a:t>
            </a:r>
          </a:p>
          <a:p>
            <a:pPr marL="342900" indent="-342900">
              <a:buFontTx/>
              <a:buChar char="-"/>
            </a:pPr>
            <a:r>
              <a:rPr lang="de-DE" dirty="0"/>
              <a:t>Hilfsmittel gemäß festgelegter Planung (Hebezeuge, Krane, Gerüste, Arbeitsbühnen, …) einsetzen.</a:t>
            </a:r>
          </a:p>
        </p:txBody>
      </p:sp>
      <p:pic>
        <p:nvPicPr>
          <p:cNvPr id="6" name="Grafik 5">
            <a:extLst>
              <a:ext uri="{FF2B5EF4-FFF2-40B4-BE49-F238E27FC236}">
                <a16:creationId xmlns:a16="http://schemas.microsoft.com/office/drawing/2014/main" id="{5903D1B7-71EE-4E3F-94DB-6CC4E1C10328}"/>
              </a:ext>
            </a:extLst>
          </p:cNvPr>
          <p:cNvPicPr>
            <a:picLocks noChangeAspect="1"/>
          </p:cNvPicPr>
          <p:nvPr/>
        </p:nvPicPr>
        <p:blipFill>
          <a:blip r:embed="rId2"/>
          <a:stretch>
            <a:fillRect/>
          </a:stretch>
        </p:blipFill>
        <p:spPr>
          <a:xfrm>
            <a:off x="6641833" y="1390650"/>
            <a:ext cx="4088079" cy="4491037"/>
          </a:xfrm>
          <a:prstGeom prst="rect">
            <a:avLst/>
          </a:prstGeom>
        </p:spPr>
      </p:pic>
    </p:spTree>
    <p:extLst>
      <p:ext uri="{BB962C8B-B14F-4D97-AF65-F5344CB8AC3E}">
        <p14:creationId xmlns:p14="http://schemas.microsoft.com/office/powerpoint/2010/main" val="2214084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Lst>
</file>

<file path=ppt/theme/theme1.xml><?xml version="1.0" encoding="utf-8"?>
<a:theme xmlns:a="http://schemas.openxmlformats.org/drawingml/2006/main" name="DGUV">
  <a:themeElements>
    <a:clrScheme name="DGUV Farben">
      <a:dk1>
        <a:srgbClr val="000000"/>
      </a:dk1>
      <a:lt1>
        <a:srgbClr val="FFFFFF"/>
      </a:lt1>
      <a:dk2>
        <a:srgbClr val="004993"/>
      </a:dk2>
      <a:lt2>
        <a:srgbClr val="FFFFFF"/>
      </a:lt2>
      <a:accent1>
        <a:srgbClr val="004993"/>
      </a:accent1>
      <a:accent2>
        <a:srgbClr val="00A3E3"/>
      </a:accent2>
      <a:accent3>
        <a:srgbClr val="BBE2F9"/>
      </a:accent3>
      <a:accent4>
        <a:srgbClr val="51AE14"/>
      </a:accent4>
      <a:accent5>
        <a:srgbClr val="F39200"/>
      </a:accent5>
      <a:accent6>
        <a:srgbClr val="D30F14"/>
      </a:accent6>
      <a:hlink>
        <a:srgbClr val="004993"/>
      </a:hlink>
      <a:folHlink>
        <a:srgbClr val="5555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UV_BG_RCI_praesentation_169_mit Farben.pptx" id="{895B770B-A55C-4160-81E7-A4624A75A2EF}" vid="{77AB01CC-A0EB-4F0C-8886-BFB57EFE739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BG RCI Master Präsentation 16 zu 9</Template>
  <TotalTime>0</TotalTime>
  <Words>619</Words>
  <Application>Microsoft Office PowerPoint</Application>
  <PresentationFormat>Breitbild</PresentationFormat>
  <Paragraphs>85</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DGUV</vt:lpstr>
      <vt:lpstr>Instandhaltung sicher und planvoll durchführen</vt:lpstr>
      <vt:lpstr>Definition aus TRBS 1112 Instandhaltung </vt:lpstr>
      <vt:lpstr>Wartung</vt:lpstr>
      <vt:lpstr>Inspektion</vt:lpstr>
      <vt:lpstr>Instandsetzung</vt:lpstr>
      <vt:lpstr>Vorbeugende oder vorausschauende Instandhaltung?</vt:lpstr>
      <vt:lpstr>Anlässe von Instandhaltungsmaßnahmen</vt:lpstr>
      <vt:lpstr>Voraussetzungen für die Durchführung von Instandhaltungsmaßnahmen</vt:lpstr>
      <vt:lpstr>Vorwegmaßnahmen</vt:lpstr>
      <vt:lpstr>Durchführung</vt:lpstr>
      <vt:lpstr>Erprobung</vt:lpstr>
      <vt:lpstr>Erprobung</vt:lpstr>
      <vt:lpstr>Auswertung und Dokumentation</vt:lpstr>
      <vt:lpstr>Vielen Dank für Ihre Aufmerksamkeit!</vt:lpstr>
      <vt:lpstr>Vorschriften und Regelwerk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Betriebsanweisung und Unterweisung</dc:title>
  <dc:creator>Moser, Marcus</dc:creator>
  <cp:lastModifiedBy>Böttcher, Martin</cp:lastModifiedBy>
  <cp:revision>102</cp:revision>
  <cp:lastPrinted>2018-11-19T15:54:28Z</cp:lastPrinted>
  <dcterms:created xsi:type="dcterms:W3CDTF">2021-09-13T08:48:44Z</dcterms:created>
  <dcterms:modified xsi:type="dcterms:W3CDTF">2022-12-15T10:51:34Z</dcterms:modified>
</cp:coreProperties>
</file>